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7T07:52:04.11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514 497,'3'-3,"1"0,-1 0,1 0,-1 0,1 1,0 0,0-1,0 1,0 1,6-3,14-5,438-151,16 32,-367 100,554-109,-611 133,-41 3,-41 1,-126 10,-165 33,275-36,-379 61,-528 73,777-130,80-6,92-5,0 0,0 0,0 1,0-1,0 1,0-1,0 1,0 0,0 0,0 0,0 0,1 0,-1 1,-2 1,3-2,1-1,0 1,-1-1,1 1,0-1,-1 1,1 0,0-1,0 1,0 0,0-1,0 1,-1-1,1 1,0 0,0-1,1 1,-1 0,0-1,0 1,0 0,0-1,0 1,1-1,-1 1,0 0,1-1,-1 1,0-1,1 1,-1-1,1 1,-1-1,1 1,-1-1,1 1,-1-1,1 0,-1 1,1-1,-1 0,1 0,0 1,-1-1,1 0,-1 0,2 0,8 5,0-2,0 1,1-2,-1 1,1-1,17 1,70-3,-58-1,87-4,0-7,248-54,-371 65,1 0,0 0,0 0,0 0,0 0,0 1,0 0,8 1,-13-1,0 0,0 0,0 0,0 0,0 0,0 0,-1 0,1 0,0 0,0 1,0-1,0 0,0 0,0 0,0 0,0 0,0 0,0 0,0 1,0-1,-1 0,1 0,0 0,0 0,0 0,0 0,0 1,0-1,0 0,0 0,0 0,0 0,0 0,0 0,0 1,1-1,-1 0,0 0,0 0,0 0,0 0,0 0,0 0,0 1,0-1,0 0,0 0,0 0,0 0,1 0,-1 0,0 0,0 0,0 0,0 0,-16 6,-213 57,-238 54,145-63,292-46,25-1,14 6,3-3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7:52:13.7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1954 523 9830,'-46'-2'583,"0"-3"-1,0-1 1,-47-13 0,12 2-675,-418-63 615,346 63 563,-202 5 0,346 12-988,-1 0 0,1 1 0,0 1 0,0 0 0,-12 3-1,19-4-74,1-1-1,-1 1 0,0 0 0,0-1 0,1 1 0,-1 0 1,0 0-1,1 0 0,-1 0 0,1 0 0,-1 0 0,1 1 0,0-1 1,-1 0-1,1 1 0,0-1 0,0 1 0,0 0 0,0-1 1,0 1-1,1 0 0,-1-1 0,0 1 0,1 0 0,-1 0 0,1-1 1,0 1-1,-1 0 0,1 0 0,0 0 0,0 0 0,1 2 1,-1-1 7,1-1 0,0 0 0,0 0 0,0 0 0,0 0-1,1 0 1,-1-1 0,1 1 0,-1 0 0,1-1 0,-1 1 0,1-1 0,0 1 0,0-1 0,-1 0 0,1 1 0,0-1 0,0 0 0,0-1 0,1 1 0,-1 0 0,0 0 0,0-1 0,0 1 0,5-1 0,8 3 232,1-2 0,25 1-1,-29-2-80,440-1 3775,-162-2-2349,-263 3-1268,0-1-1,50-9 1,-69 9-293,0-1-1,0 0 1,-1-1-1,1 0 1,-1 0-1,1 0 1,-1-1-1,0 0 1,0 0-1,-1-1 1,1 0-1,-1 0 0,10-12 1,-15 17-46,0-1 1,0 0-1,0 0 0,-1 1 1,1-1-1,0 0 0,-1 0 0,1 0 1,-1 0-1,1 0 0,-1 0 1,1 0-1,-1 0 0,0 0 1,0 0-1,1 0 0,-1 0 1,0 0-1,0 0 0,0 0 1,0-1-1,0 1 0,0 0 0,0 0 1,-1 0-1,1 0 0,0 0 1,-1 0-1,1 0 0,-1 0 1,1 0-1,-1 0 0,1 0 1,-1 0-1,1 0 0,-1 1 0,0-1 1,0 0-1,1 0 0,-1 1 1,0-1-1,0 0 0,0 1 1,0-1-1,0 1 0,0-1 1,-1 0-1,-7-2 16,0 0 1,0 0-1,-1 1 0,-14-2 0,14 2-6,-80-10 101,-101-1-1,-98 13 21,187 1-83,85 0-31,0-1 0,-26 6 0,39-6-14,0 1 1,0 0-1,0 0 1,0 1-1,1-1 0,-1 1 1,0-1-1,1 1 1,-1 0-1,1 1 1,0-1-1,0 1 1,0-1-1,0 1 1,0 0-1,-3 4 0,5-6-1,1 0-1,-1 0 1,0 0-1,1 0 1,-1 0-1,1 0 0,0 0 1,-1 0-1,1 0 1,0 0-1,0 0 1,-1 0-1,1 0 0,0 0 1,0 0-1,0 0 1,0 0-1,0 0 1,1 0-1,-1 0 1,0 0-1,0 0 0,1 0 1,-1 0-1,0 0 1,1 0-1,-1 0 1,2 1-1,0 0 2,0 0-1,0-1 1,0 1 0,0-1-1,0 1 1,1-1 0,-1 0-1,0 0 1,1 0 0,-1 0-1,5 1 1,4 0 7,0 0 0,1 0 0,-1-1-1,16-1 1,-14-2-24,0-1 0,-1 0 0,1 0 0,-1-2-1,0 1 1,0-2 0,-1 1 0,0-2 0,18-12-1,8-3-13,-21 9 42,-16 12-13,0 1-1,0 0 1,0 0-1,0-1 0,0 1 1,-1 0-1,1 0 1,0-1-1,0 1 1,0 0-1,0 0 0,0-1 1,0 1-1,-1 0 1,1 0-1,0 0 0,0-1 1,0 1-1,-1 0 1,1 0-1,0 0 1,0 0-1,-1-1 0,1 1 1,0 0-1,0 0 1,-1 0-1,1 0 0,0 0 1,0 0-1,-1 0 1,1 0-1,0 0 1,0 0-1,-1 0 0,1 0 1,-41-1 25,33 1-21,-65 2 17,-74-2 20,145 0-41,-1 0 0,1 0 1,0-1-1,0 1 1,-1-1-1,1 1 1,0-1-1,0 0 0,0 0 1,0 0-1,0 0 1,0 0-1,0-1 1,0 1-1,-2-2 1,4 2-11,-1 0 1,1 0 0,-1 0-1,1 0 1,0 1 0,-1-1 0,1 0-1,0 0 1,0 0 0,0 0-1,0 0 1,0 0 0,0 0 0,0 0-1,0 0 1,0 0 0,0 0-1,0 0 1,1 0 0,-1 0-1,0 0 1,1 0 0,-1 0 0,0 0-1,1 0 1,0 0 0,-1 1-1,1-1 1,-1 0 0,1 0 0,0 1-1,0-1 1,-1 0 0,1 1-1,1-2 1,16-12-103,0 0 0,0 0 1,36-17-1,19-14-545,54-35 138,-125 79 523,-1 0 0,1 0-1,0 0 1,0 0-1,-1 0 1,1-1-1,0 1 1,-1 0-1,1-1 1,-1 0-1,0 1 1,2-3-1,-3 3-2,0 1 0,0 0 0,0-1 0,0 1 0,0 0 0,0-1 0,0 1 0,0 0 0,0-1 0,-1 1 0,1 0 0,0-1 0,0 1-1,0 0 1,0-1 0,-1 1 0,1 0 0,0 0 0,0-1 0,-1 1 0,1 0 0,0 0 0,0-1 0,-1 1 0,1 0 0,0 0 0,-1 0 0,1-1-1,0 1 1,-1 0 0,1 0 0,0 0 0,-1 0 0,1 0 0,0 0 0,-1 0 0,1 0 0,0 0 0,-1 0 0,-4-1 9,0 1 1,0 0-1,0 0 1,1 0 0,-1 1-1,0 0 1,0 0 0,0 0-1,-5 2 1,-1 2 17,0 1 1,1 0 0,-19 14-1,18-12-3,-1 0 0,0-1 0,-13 7 0,-1-4 24,15-6-28,0 0-1,0 1 0,1 0 0,0 0 0,0 1 0,0 0 1,-14 13-1,23-19-19,1 1 0,-1-1 1,1 1-1,-1-1 0,1 0 0,-1 1 1,1-1-1,-1 1 0,1 0 0,-1-1 1,1 1-1,0-1 0,-1 1 0,1-1 1,0 1-1,0 0 0,-1-1 0,1 1 1,0 0-1,0-1 0,0 1 0,0 0 1,0-1-1,0 1 0,0 0 0,0-1 1,0 1-1,0 0 0,0-1 0,0 1 1,1 0-1,-1-1 0,0 1 1,0 0-1,1-1 0,-1 1 0,0-1 1,1 1-1,-1 0 0,1-1 0,-1 1 1,1-1-1,-1 1 0,1-1 0,-1 0 1,1 1-1,-1-1 0,1 0 0,-1 1 1,1-1-1,0 0 0,-1 1 0,2-1 1,3 2 10,-1-1 0,1 0 0,0 1 0,1-2 0,-1 1 1,6 0-1,7-2-49,0 0 1,0-1-1,-1-1 1,1 0-1,24-9 1,87-37-1019,-93 34 825,197-69 196,-422 163 517,-74 31 81,76-29-246,152-67-218,0 1 0,0 2 0,-55 37 1,82-43-36,14-7 15,20-4 27,70-32 75,-52 16-111,-38 14-56,1-1 0,-1 0-1,0 0 1,0-1-1,-1 1 1,8-7 0,-12 9-12,0 0 0,0 0 1,0 1-1,-1-1 0,1 0 0,0 0 0,-1 0 1,1 0-1,0 0 0,-1 0 0,1 0 1,-1 0-1,0 0 0,1-1 0,-1 1 1,0 0-1,0 0 0,1-1 0,-2 1 1,1-1-1,0 1 0,-1 0 0,1 0 0,-1 1 0,0-1 0,1 0 0,-1 0 1,0 0-1,1 0 0,-1 0 0,0 1 0,0-1 0,0 0 0,0 1 0,0-1 1,1 0-1,-1 1 0,0-1 0,0 1 0,-1 0 0,1-1 0,-1 1 0,-8-3 22,1 0 0,0 1 0,-1 0-1,0 1 1,1 0 0,-1 1 0,0 0-1,1 0 1,-18 3 0,-8 4 57,-46 16 0,-18 3-89,37-17 6,62-9 0,0 0 0,0-1 0,0 1 0,0 0 0,0 0 0,0 0 0,0 0 0,0 0 0,0 0 0,0 0 0,0 0 0,0 0 0,0-1 0,0 1 0,0 0 0,0 0 0,0 0 0,0 0 0,0 0 0,0 0 0,0 0 0,0 0 0,0-1 0,0 1 0,0 0 0,0 0 0,0 0 0,0 0 0,-1 0 0,1 0 0,0 0 0,0 0 0,0 0 0,0 0 0,0 0 0,0 0 0,0 0 0,0-1 0,0 1 0,0 0 0,-1 0 0,1 0 0,0 0 0,0 0 0,0 0 0,0 0 0,0 0 0,0 0 0,0 0 0,0 0 0,0 0 0,-1 0 0,1 0 0,0 0 0,0 0 0,0 0 0,0 0 0,0 0 0,0 1 0,0-1 0,0 0 0,0 0 0,-1 0 0,12-9 0,19-10 0,-10 11-111,-1-1 1,-1-1-1,0 0 1,0-2-1,-1 0 0,-1-1 1,25-24-1,-40 36 111,0 0-1,-1 0 0,1 0 0,0 0 0,0 0 0,0 0 1,-1 0-1,1 0 0,-1 0 0,1 0 0,-1-1 0,1 1 0,-1 0 1,0 0-1,1-1 0,-1 1 0,0 0 0,0 0 0,0-3 1,0 3 0,-1 1 1,1-1 0,-1 0 0,1 1 0,-1-1 0,1 1 0,-1-1-1,0 1 1,1-1 0,-1 1 0,0-1 0,1 1 0,-1-1 0,0 1 0,0 0-1,1-1 1,-1 1 0,0 0 0,0 0 0,0 0 0,1 0 0,-3 0-1,-7-1 13,0 1-1,0 1 0,-17 2 0,19-2-15,-33 8 36,0 1 0,1 3 1,1 1-1,-72 36 0,35-16 7,-20 14 9,82-42-27,17-12 2,23-12 7,126-44-117,-84 37-263,99-53-1,-104 42-307,162-100-691,-209 122 1402,-16 13-52,0 1 0,0 0 0,0 0 0,0 0 0,0 0 0,0 0 0,0-1 0,0 1 0,0 0 0,0 0 0,0 0 0,0 0 0,0-1 0,0 1 0,0 0 0,0 0 0,0 0 0,0 0 0,0-1 0,0 1 0,0 0 0,0 0 0,0 0 0,0 0 1,0 0-1,0-1 0,0 1 0,0 0 0,0 0 0,0 0 0,-1 0 0,1 0 0,0 0 0,0-1 0,0 1 0,0 0 0,0 0 0,0 0 0,-1 0 0,1 0 0,0 0 0,0 0 0,0 0 0,0 0 0,-1 0 0,1 0 0,0 0 0,0 0 0,0 0 0,-1 0 0,-37 4 153,-166 58 391,125-36-362,-116 23 0,164-44-155,-57 12 101,79-14-106,0-1 0,0 1-1,1 1 1,-1 0 0,1 0-1,-16 11 1,24-15-22,0 0 0,0 0 0,-1 0 0,1 0 0,0 0 0,0 0 0,-1 0 0,1 1 0,0-1 0,0 0 0,0 0 0,0 0 0,-1 0 0,1 1 0,0-1 0,0 0-1,0 0 1,0 0 0,0 1 0,0-1 0,-1 0 0,1 0 0,0 0 0,0 1 0,0-1 0,0 0 0,0 0 0,0 1 0,0-1 0,0 0 0,0 0 0,0 1 0,0-1 0,0 0 0,0 0 0,0 0 0,0 1 0,0-1 0,1 0 0,-1 0-1,0 1 1,0-1 0,0 0 0,0 0 0,0 0 0,0 1 0,1-1 0,14 5 55,21-3 19,-3-6 4,0-2 0,-1-1-1,1-2 1,40-16 0,15-5 89,-87 30-166,50-12 85,-49 12-81,1-1 1,-1 1-1,1-1 0,-1 1 1,1 0-1,-1 0 1,1 1-1,-1-1 0,1 0 1,-1 1-1,1-1 0,-1 1 1,0 0-1,1 0 0,-1 0 1,0 0-1,3 2 1,-5-3-6,0 1 1,0-1 0,0 0 0,0 1 0,0-1 0,0 1 0,0-1 0,0 0-1,0 1 1,0-1 0,0 0 0,0 1 0,0-1 0,0 0 0,0 1 0,-1-1 0,1 0-1,0 1 1,0-1 0,0 0 0,-1 1 0,1-1 0,0 0 0,0 0 0,-1 1-1,1-1 1,0 0 0,-1 0 0,1 1 0,0-1 0,-1 0 0,1 0 0,0 0-1,-1 0 1,1 0 0,-1 1 0,-19 9 55,14-8-32,-151 68 356,106-49-294,42-17-68,6-3-18,-1 0 1,1 0 0,0 0-1,0 1 1,-1-1-1,1 1 1,0 0-1,0 0 1,0 0 0,1 0-1,-1 1 1,0-1-1,1 1 1,0-1-1,-1 1 1,-1 3 0,4-5-3,0-1 0,0 1 0,0 0 0,0 0 0,1-1 0,-1 1 0,0 0 0,0-1 0,0 1 0,1 0 0,-1-1 0,0 1 0,0-1 0,1 1 0,-1 0 0,1-1 0,-1 1 0,0-1 0,1 1 0,-1-1 0,1 1 0,-1-1 0,1 0 0,0 1 0,-1-1 0,1 1 0,-1-1 0,1 0 0,0 0 0,-1 1 0,1-1 0,0 0 0,-1 0 0,1 0 0,0 0 0,1 0 0,25 4 0,-2-5 0,0-2 0,0 0 0,24-8 0,3 1 0,-83 17 0,-66 14 0,83-19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7:52:21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4079 192 9830,'-217'13'5468,"-101"35"-2424,247-35-2362,-970 214 5490,1034-224-6120,3-3-11,0 1 0,0 0 1,1 0-1,-1 1 0,1-1 0,-1 1 0,1 0 0,-1-1 0,1 2 1,0-1-1,-4 4 0,7-6-33,-1 0-1,1 0 1,0 0 0,0 1-1,0-1 1,0 0 0,0 0 0,0 0-1,0 1 1,0-1 0,0 0 0,0 0-1,0 1 1,0-1 0,0 0 0,0 0-1,0 0 1,0 1 0,0-1-1,0 0 1,0 0 0,0 0 0,0 1-1,0-1 1,0 0 0,0 0 0,0 0-1,0 1 1,1-1 0,-1 0 0,0 0-1,0 0 1,0 0 0,0 1-1,0-1 1,1 0 0,-1 0 0,0 0-1,0 0 1,1 0 0,12 5 118,17-1-97,29-3-162,0-2 0,0-3 0,70-14 0,173-49-3075,-260 56 2617,643-175-3458,-658 178 3944,26-6 10,-1-2 0,-1-3 0,65-33 0,-114 51 109,-1 0-1,1 0 1,-1 1 0,1-1 0,-1 0 0,1 0-1,-1-1 1,0 1 0,1 0 0,-1 0-1,0-1 1,0 1 0,1-3 0,-2 4-3,0-1 0,0 1 0,0-1 1,0 1-1,0-1 0,0 1 0,0-1 0,0 1 0,0 0 1,0-1-1,0 1 0,0-1 0,-1 1 0,1-1 0,0 1 1,0 0-1,-1-1 0,1 1 0,0 0 0,0-1 0,-1 1 1,1 0-1,0-1 0,-1 1 0,1 0 0,-1 0 0,1-1 1,0 1-1,-1 0 0,1 0 0,-1 0 0,0-1 0,-6-1 146,-1 0 0,1 0 0,-1 1 0,0 0 0,-12-1 0,-296 1 3594,17 16-1438,250-12-2129,-879 60 1011,3 32-1276,485-22 81,251-39 0,181-32 0,30-3 0,37-7 0,396-96-6303,361-73-40,-709 158 6571,350-52 1109,-452 71-1300,24-3 130,-20 3 71,-10 3 241,-165 69 1807,11-4-831,-94 32 1246,-313 122 913,-546 243-3510,1008-425-104,151-39 0,16-10-663,112-32 0,-63 12-458,37-8-559,230-87 0,-349 111 1636,-17 7 145,0 0 0,31-18 0,-43 20-114,1 1 0,-2-1 0,1 0 0,0-1 0,-1 1 0,1-1 0,-1 1 0,-1-1 0,1-1 0,-1 1 0,0 0 0,4-10 0,10-19-316,2 0 1,2 1 0,44-55-1,-8 10-254,-13 21 295,-32 45 198,-2-1 1,0 0-1,0 0 0,-1-1 1,-1 0-1,0-1 0,9-25 0,-16 38 91,-1 0-1,1 1 0,-1-1 1,0 0-1,1 0 0,-1 0 1,0 0-1,0 0 1,0 1-1,0-1 0,-1 0 1,1 0-1,0 0 0,-1 0 1,1 1-1,-1-1 0,0 0 1,1 0-1,-1 1 0,0-1 1,0 0-1,0 1 0,0-1 1,-2-1-1,0 1 22,0 1-1,1-1 0,-1 0 1,0 1-1,0 0 0,0-1 1,0 1-1,0 0 0,-1 1 1,1-1-1,0 1 0,-6-1 1,-7 1 103,0 1 0,1 0 0,-1 1 1,-25 6-1,-3 7 201,0 1 1,-70 36 0,70-30-69,32-16-163,1 1 0,0 1 1,1 0-1,0 0 0,0 1 0,-11 14 1,10-11 37,-1-1 0,0 0 0,-20 14-1,24-20-86,-80 55 532,79-53-511,1 0-1,0 1 1,0-1 0,1 1 0,0 1 0,0-1 0,-8 15 0,15-22-57,-1 0 0,0 0 0,0 0 0,1 0 1,-1 0-1,1 1 0,-1-1 0,1 0 0,0 0 1,-1 1-1,1-1 0,0 0 0,0 0 0,0 1 1,0-1-1,0 0 0,0 1 0,0-1 1,0 0-1,0 1 0,1-1 0,-1 0 0,1 0 1,-1 0-1,1 1 0,-1-1 0,1 0 0,0 0 1,-1 0-1,1 0 0,0 0 0,0 0 0,0 0 1,0 0-1,0 0 0,0 0 0,0-1 0,0 1 1,0 0-1,0-1 0,0 1 0,0-1 1,1 1-1,-1-1 0,0 1 0,0-1 0,1 0 1,-1 0-1,0 0 0,1 0 0,1 0 0,5 1 42,0 0-1,0-1 0,-1 0 0,1-1 0,0 0 1,0 0-1,9-3 0,-3-1-161,0-2 0,-1 0 0,1 0 0,-1-1 0,-1-1 0,13-11 0,37-23-555,90-57-675,12-7 1709,-150 95-244,-14 12-120,0-1 1,0 1-1,0 0 1,0 0-1,0-1 1,0 1-1,0 0 1,0 0-1,0-1 1,0 1 0,0 0-1,-1 0 1,1 0-1,0-1 1,0 1-1,0 0 1,0 0-1,0 0 1,0-1 0,-1 1-1,1 0 1,0 0-1,0 0 1,0 0-1,-1-1 1,1 1-1,0 0 1,0 0 0,-1 0-1,1 0 1,0 0-1,0 0 1,0 0-1,-1 0 1,1 0-1,0 0 1,-1 0-1,-38-4 378,36 4-369,-45 2 391,1 2 0,-1 2 1,-58 14-1,51-8-167,-634 134 1901,537-112-1856,2 6-1,-217 90 1,359-127-283,0 2 0,0-1 0,1 1 0,-14 10 0,4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88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[Email%20if%20any]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51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ALGAE-OPT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42470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Algae Biofuel Optimization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289881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1E1D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Making Green Energy Smarter &amp; Profitable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074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1E1D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</a:t>
            </a: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Kartik Kumar - 202401100500082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3161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Mohd Ali Khan - 202401100500107 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02479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Rohit Arya - 202401100500145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573345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Manish Kumar - 202401100500100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44211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 - B.Tech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80190" y="71507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E208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Branch - CSIT                     Section - III(B)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17A2A1-DEBE-833D-021F-C889180D9D6A}"/>
                  </a:ext>
                </a:extLst>
              </p14:cNvPr>
              <p14:cNvContentPartPr/>
              <p14:nvPr/>
            </p14:nvContentPartPr>
            <p14:xfrm>
              <a:off x="12839558" y="7782963"/>
              <a:ext cx="852840" cy="194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17A2A1-DEBE-833D-021F-C889180D9D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5558" y="7675323"/>
                <a:ext cx="96048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EA2DD2-B99C-6594-D27E-1D1D8F8AC55C}"/>
                  </a:ext>
                </a:extLst>
              </p14:cNvPr>
              <p14:cNvContentPartPr/>
              <p14:nvPr/>
            </p14:nvContentPartPr>
            <p14:xfrm>
              <a:off x="12677918" y="7784763"/>
              <a:ext cx="703800" cy="188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EA2DD2-B99C-6594-D27E-1D1D8F8AC5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59918" y="7767123"/>
                <a:ext cx="7394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2B5774-55E4-2240-72A8-62DF7B34046D}"/>
                  </a:ext>
                </a:extLst>
              </p14:cNvPr>
              <p14:cNvContentPartPr/>
              <p14:nvPr/>
            </p14:nvContentPartPr>
            <p14:xfrm>
              <a:off x="12046838" y="7736883"/>
              <a:ext cx="1468440" cy="349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2B5774-55E4-2240-72A8-62DF7B3404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29198" y="7718883"/>
                <a:ext cx="1504080" cy="3855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D3F4919-3CF1-926F-526A-0C38275141A4}"/>
              </a:ext>
            </a:extLst>
          </p:cNvPr>
          <p:cNvSpPr/>
          <p:nvPr/>
        </p:nvSpPr>
        <p:spPr>
          <a:xfrm>
            <a:off x="12567425" y="7688971"/>
            <a:ext cx="1923560" cy="4535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828"/>
            <a:ext cx="112440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Transforming the Green Energy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89396"/>
            <a:ext cx="1270265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“Making algae biofuel accessible and profitable for every Indian farmer.”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2449235"/>
            <a:ext cx="30480" cy="1814274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603671"/>
            <a:ext cx="67615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Let's build sustainable energy together!</a:t>
            </a:r>
            <a:endParaRPr lang="en-US" sz="265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9123"/>
            <a:ext cx="1742956" cy="6237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93" y="5369123"/>
            <a:ext cx="4021693" cy="62376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93790" y="6361423"/>
            <a:ext cx="13042821" cy="35957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93790" y="665249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221468-7EE8-A98B-57A4-F1C93FB8F2EA}"/>
              </a:ext>
            </a:extLst>
          </p:cNvPr>
          <p:cNvSpPr/>
          <p:nvPr/>
        </p:nvSpPr>
        <p:spPr>
          <a:xfrm>
            <a:off x="12779298" y="7638585"/>
            <a:ext cx="1761892" cy="483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891" y="513755"/>
            <a:ext cx="7961590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Algae Biofuel Fails in Reality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3891" y="1545788"/>
            <a:ext cx="7122319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Algae biofuel promises a sustainable energy future, but traditional cultivation faces significant hurdles that cripple profitability and scalability in the real world.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3891" y="2652474"/>
            <a:ext cx="7122319" cy="1495663"/>
          </a:xfrm>
          <a:prstGeom prst="roundRect">
            <a:avLst>
              <a:gd name="adj" fmla="val 733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1031" y="2652474"/>
            <a:ext cx="91440" cy="1495663"/>
          </a:xfrm>
          <a:prstGeom prst="roundRect">
            <a:avLst>
              <a:gd name="adj" fmla="val 183888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932140" y="2862143"/>
            <a:ext cx="268652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 Production Costs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32140" y="3340775"/>
            <a:ext cx="663440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Fuel costs are inflated, ranging from </a:t>
            </a: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₹65-85 per liter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making it non-competitive with fossil fuels.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3891" y="4334947"/>
            <a:ext cx="7122319" cy="1495663"/>
          </a:xfrm>
          <a:prstGeom prst="roundRect">
            <a:avLst>
              <a:gd name="adj" fmla="val 733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31031" y="4334947"/>
            <a:ext cx="91440" cy="1495663"/>
          </a:xfrm>
          <a:prstGeom prst="roundRect">
            <a:avLst>
              <a:gd name="adj" fmla="val 183888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932140" y="4544616"/>
            <a:ext cx="245530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Unpredictable Yields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32140" y="5023247"/>
            <a:ext cx="663440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Environmental variability (temperature, light, pH) leads to unpredictable output, reducing farmer confidence.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3891" y="6017419"/>
            <a:ext cx="7122319" cy="1495663"/>
          </a:xfrm>
          <a:prstGeom prst="roundRect">
            <a:avLst>
              <a:gd name="adj" fmla="val 733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31031" y="6017419"/>
            <a:ext cx="91440" cy="1495663"/>
          </a:xfrm>
          <a:prstGeom prst="roundRect">
            <a:avLst>
              <a:gd name="adj" fmla="val 183888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932140" y="6227088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 Success Rate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932140" y="6705719"/>
            <a:ext cx="663440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Traditional, non-optimized methods result in a low success rate—often just </a:t>
            </a: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40-50%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—due to guesswork.</a:t>
            </a:r>
            <a:endParaRPr lang="en-US" sz="14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01" y="1587818"/>
            <a:ext cx="5744408" cy="57444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74F449-1376-E287-9E57-E12014E5C00B}"/>
              </a:ext>
            </a:extLst>
          </p:cNvPr>
          <p:cNvSpPr/>
          <p:nvPr/>
        </p:nvSpPr>
        <p:spPr>
          <a:xfrm>
            <a:off x="12790449" y="7627434"/>
            <a:ext cx="1739590" cy="52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787" y="488513"/>
            <a:ext cx="7911227" cy="1100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ALGAE-OPT AI: The Digital Farming Expert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66867" y="2117288"/>
            <a:ext cx="7647146" cy="990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Think of it as "Google Maps for Algae Farming"—providing the optimal route to maximum yield and profitability.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102787" y="1853208"/>
            <a:ext cx="22860" cy="1518642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6102787" y="3569970"/>
            <a:ext cx="3867507" cy="2275880"/>
          </a:xfrm>
          <a:prstGeom prst="roundRect">
            <a:avLst>
              <a:gd name="adj" fmla="val 6965"/>
            </a:avLst>
          </a:prstGeom>
          <a:solidFill>
            <a:srgbClr val="E8F3E8"/>
          </a:solidFill>
          <a:ln/>
        </p:spPr>
      </p:sp>
      <p:sp>
        <p:nvSpPr>
          <p:cNvPr id="7" name="Shape 4"/>
          <p:cNvSpPr/>
          <p:nvPr/>
        </p:nvSpPr>
        <p:spPr>
          <a:xfrm>
            <a:off x="6278880" y="3746063"/>
            <a:ext cx="528280" cy="528280"/>
          </a:xfrm>
          <a:prstGeom prst="roundRect">
            <a:avLst>
              <a:gd name="adj" fmla="val 17307272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136" y="3891201"/>
            <a:ext cx="237768" cy="2377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78880" y="4450437"/>
            <a:ext cx="3515320" cy="550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Recommends Optimal Strategies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278880" y="5106353"/>
            <a:ext cx="351532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Pinpoint the best strain and cultivation parameters for any local environment.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10146387" y="3569970"/>
            <a:ext cx="3867626" cy="2275880"/>
          </a:xfrm>
          <a:prstGeom prst="roundRect">
            <a:avLst>
              <a:gd name="adj" fmla="val 6965"/>
            </a:avLst>
          </a:prstGeom>
          <a:solidFill>
            <a:srgbClr val="E8F3E8"/>
          </a:solidFill>
          <a:ln/>
        </p:spPr>
      </p:sp>
      <p:sp>
        <p:nvSpPr>
          <p:cNvPr id="12" name="Shape 8"/>
          <p:cNvSpPr/>
          <p:nvPr/>
        </p:nvSpPr>
        <p:spPr>
          <a:xfrm>
            <a:off x="10322481" y="3746063"/>
            <a:ext cx="528280" cy="528280"/>
          </a:xfrm>
          <a:prstGeom prst="roundRect">
            <a:avLst>
              <a:gd name="adj" fmla="val 17307272"/>
            </a:avLst>
          </a:prstGeom>
          <a:solidFill>
            <a:srgbClr val="4389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7737" y="3891201"/>
            <a:ext cx="237768" cy="2377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22481" y="4450437"/>
            <a:ext cx="280654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Prevents Costly Mistakes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0322481" y="4831199"/>
            <a:ext cx="351543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Predictive analytics identify risks before they occur, saving time and resources.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102787" y="6021943"/>
            <a:ext cx="7911227" cy="1719024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7" name="Shape 12"/>
          <p:cNvSpPr/>
          <p:nvPr/>
        </p:nvSpPr>
        <p:spPr>
          <a:xfrm>
            <a:off x="6278880" y="6198037"/>
            <a:ext cx="528280" cy="528280"/>
          </a:xfrm>
          <a:prstGeom prst="roundRect">
            <a:avLst>
              <a:gd name="adj" fmla="val 17307272"/>
            </a:avLst>
          </a:prstGeom>
          <a:solidFill>
            <a:srgbClr val="438951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4136" y="6343174"/>
            <a:ext cx="237768" cy="2377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278880" y="6902410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Maximizes Profit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6278880" y="7283172"/>
            <a:ext cx="755904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AI-driven profit projections guarantee maximum return on investment (ROI).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D0C88E-3EDF-49A5-9573-F7BE01303219}"/>
              </a:ext>
            </a:extLst>
          </p:cNvPr>
          <p:cNvSpPr/>
          <p:nvPr/>
        </p:nvSpPr>
        <p:spPr>
          <a:xfrm>
            <a:off x="12835054" y="7740967"/>
            <a:ext cx="1683834" cy="4105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758190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Simple 3-Step Process for Optimization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4" y="2413397"/>
            <a:ext cx="1067872" cy="15721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25" y="2626876"/>
            <a:ext cx="318849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 1: Input Local Data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15225" y="3088600"/>
            <a:ext cx="636770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Enter your pond's local environmental conditions (sunlight, temperature, water quality) and your financial goals.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874" y="3985498"/>
            <a:ext cx="1067872" cy="1913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25" y="4198977"/>
            <a:ext cx="314848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 2: AI Optimization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15225" y="4660702"/>
            <a:ext cx="636770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proprietary AI engine processes thousands of data points to recommend the single best algae strain and ideal growth parameters.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874" y="5899309"/>
            <a:ext cx="1067872" cy="15721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25" y="6112788"/>
            <a:ext cx="372546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 3: Project and Produce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15225" y="6574512"/>
            <a:ext cx="636770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 the outcome and instantly receive profit projections (</a:t>
            </a:r>
            <a:r>
              <a:rPr lang="en-US" sz="1650" dirty="0">
                <a:solidFill>
                  <a:srgbClr val="E1E1D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₹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and a detailed action plan.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9B70E-AE96-F973-F662-F76DD60CCA5B}"/>
              </a:ext>
            </a:extLst>
          </p:cNvPr>
          <p:cNvSpPr/>
          <p:nvPr/>
        </p:nvSpPr>
        <p:spPr>
          <a:xfrm>
            <a:off x="12768146" y="7683190"/>
            <a:ext cx="1773044" cy="4634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7563683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Powered by Smart Algorithms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991" y="1556980"/>
            <a:ext cx="1324641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predictions are built on a robust foundation of machine learning, integrating real-world data from leading research institutions like NREL and premier Indian research facilities.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34" y="2540318"/>
            <a:ext cx="3956209" cy="23725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258" y="2540318"/>
            <a:ext cx="3956209" cy="237255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91991" y="5485924"/>
            <a:ext cx="6382107" cy="1979414"/>
          </a:xfrm>
          <a:prstGeom prst="roundRect">
            <a:avLst>
              <a:gd name="adj" fmla="val 8990"/>
            </a:avLst>
          </a:prstGeom>
          <a:solidFill>
            <a:srgbClr val="CCE6D1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" y="5760601"/>
            <a:ext cx="308848" cy="2470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96127" y="5732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396127" y="6239589"/>
            <a:ext cx="548032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Employed for complex, non-linear predictive modeling, achieving </a:t>
            </a:r>
            <a:r>
              <a:rPr lang="en-US" sz="15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95% accuracy</a:t>
            </a: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oil yield predictions based on environmental inputs.</a:t>
            </a:r>
            <a:endParaRPr lang="en-US" sz="1550" dirty="0"/>
          </a:p>
        </p:txBody>
      </p:sp>
      <p:sp>
        <p:nvSpPr>
          <p:cNvPr id="10" name="Shape 5"/>
          <p:cNvSpPr/>
          <p:nvPr/>
        </p:nvSpPr>
        <p:spPr>
          <a:xfrm>
            <a:off x="7563922" y="5485924"/>
            <a:ext cx="6382107" cy="1979414"/>
          </a:xfrm>
          <a:prstGeom prst="roundRect">
            <a:avLst>
              <a:gd name="adj" fmla="val 8990"/>
            </a:avLst>
          </a:prstGeom>
          <a:solidFill>
            <a:srgbClr val="CCE6D1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565" y="5760601"/>
            <a:ext cx="308848" cy="24705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68057" y="5732978"/>
            <a:ext cx="404348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Linear Regression &amp; Time Series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8268057" y="6239589"/>
            <a:ext cx="548032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cost optimization, forecasting required nutrient/labor costs, and projecting long-term profitability and risk.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95F2C-3084-BC59-875B-F31F1405BB2D}"/>
              </a:ext>
            </a:extLst>
          </p:cNvPr>
          <p:cNvSpPr/>
          <p:nvPr/>
        </p:nvSpPr>
        <p:spPr>
          <a:xfrm>
            <a:off x="12768146" y="7582829"/>
            <a:ext cx="1750742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8204240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All-in-One Smart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ALGAE-OPT AI interface provides immediate access to all critical tools needed for successful, profitable cultivation.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399824"/>
            <a:ext cx="3049191" cy="30491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2361" y="567535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Strain Selector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2361" y="6164818"/>
            <a:ext cx="3049191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the most robust and oil-rich algae strain for your specific climate and water source.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444" y="2399824"/>
            <a:ext cx="3049310" cy="30493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4444" y="567547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 Simulator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4444" y="6164937"/>
            <a:ext cx="3049310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different scenarios virtually—adjusting light, pH, and nutrients—with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risk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or material waste.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646" y="2399824"/>
            <a:ext cx="3049191" cy="3049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646" y="567535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Profit Calculator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646" y="6164818"/>
            <a:ext cx="3049191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real-time, dynamic cost analysis and estimated revenue figures in Indian Rupees (₹).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729" y="2399824"/>
            <a:ext cx="3049310" cy="30493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729" y="567547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Monitor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729" y="6164937"/>
            <a:ext cx="3049310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actual growth against AI-predicted optimal growth curves, allowing for real-time course correction.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A3DE5-D215-002F-3426-0862ACB186C8}"/>
              </a:ext>
            </a:extLst>
          </p:cNvPr>
          <p:cNvSpPr/>
          <p:nvPr/>
        </p:nvSpPr>
        <p:spPr>
          <a:xfrm>
            <a:off x="12835054" y="7705493"/>
            <a:ext cx="1683834" cy="446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6" y="2859048"/>
            <a:ext cx="5023009" cy="25115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35172" y="580549"/>
            <a:ext cx="5883116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Proven Impact with Data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135172" y="1437799"/>
            <a:ext cx="7846457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removing guesswork and providing data-driven recommendations, ALGAE-OPT AI radically transforms the economics of algae biofuel production.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135172" y="2332077"/>
            <a:ext cx="2461022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25-40%</a:t>
            </a: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6199823" y="3175278"/>
            <a:ext cx="23317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Increase in Oil Yield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135172" y="3576042"/>
            <a:ext cx="2461022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Optimization of light and nutrient delivery leads to significantly higher lipid accumulation.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827889" y="2332077"/>
            <a:ext cx="2461022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30%</a:t>
            </a:r>
            <a:endParaRPr lang="en-US" sz="4800" dirty="0"/>
          </a:p>
        </p:txBody>
      </p:sp>
      <p:sp>
        <p:nvSpPr>
          <p:cNvPr id="10" name="Text 6"/>
          <p:cNvSpPr/>
          <p:nvPr/>
        </p:nvSpPr>
        <p:spPr>
          <a:xfrm>
            <a:off x="8827889" y="3175278"/>
            <a:ext cx="2461022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Reduction in Production Costs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8827889" y="3865602"/>
            <a:ext cx="2461022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Minimized nutrient wastage and reduced labor hours due to precise management.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1520607" y="2332077"/>
            <a:ext cx="2461022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85-90%</a:t>
            </a:r>
            <a:endParaRPr lang="en-US" sz="4800" dirty="0"/>
          </a:p>
        </p:txBody>
      </p:sp>
      <p:sp>
        <p:nvSpPr>
          <p:cNvPr id="13" name="Text 9"/>
          <p:cNvSpPr/>
          <p:nvPr/>
        </p:nvSpPr>
        <p:spPr>
          <a:xfrm>
            <a:off x="11520607" y="3175278"/>
            <a:ext cx="2461022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Success Rate Achieved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11520607" y="3865602"/>
            <a:ext cx="2461022" cy="88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Moving from a 50% gamble to a reliable, high-probability operation.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8827889" y="5515213"/>
            <a:ext cx="2461022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8-12</a:t>
            </a:r>
            <a:endParaRPr lang="en-US" sz="4800" dirty="0"/>
          </a:p>
        </p:txBody>
      </p:sp>
      <p:sp>
        <p:nvSpPr>
          <p:cNvPr id="16" name="Text 12"/>
          <p:cNvSpPr/>
          <p:nvPr/>
        </p:nvSpPr>
        <p:spPr>
          <a:xfrm>
            <a:off x="8899922" y="6358414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ROI in Months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8827889" y="6759178"/>
            <a:ext cx="2461022" cy="88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Accelerated profitability timeline ensures rapid scaling for farmers.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DDFA90-0691-BC94-DAD8-75BE4E87EC4E}"/>
              </a:ext>
            </a:extLst>
          </p:cNvPr>
          <p:cNvSpPr/>
          <p:nvPr/>
        </p:nvSpPr>
        <p:spPr>
          <a:xfrm>
            <a:off x="12745844" y="7648932"/>
            <a:ext cx="1761893" cy="4914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815" y="481489"/>
            <a:ext cx="6642378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Perfect for the Indian Context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2815" y="1378863"/>
            <a:ext cx="134047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unique features of India's economy and geography make it the ideal proving ground for AI-optimized algae farming.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15" y="2052876"/>
            <a:ext cx="5797153" cy="579715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844784" y="2052876"/>
            <a:ext cx="393978" cy="39397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910387" y="2085677"/>
            <a:ext cx="26265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13784" y="2113002"/>
            <a:ext cx="2740700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Ideal Climate Conditions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13784" y="2561630"/>
            <a:ext cx="661130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India’s tropical climate provides year-round sunlight and warm temperatures—perfect for high-density algae growth.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844784" y="3472101"/>
            <a:ext cx="393978" cy="39397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6910387" y="3504902"/>
            <a:ext cx="26265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13784" y="3532227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Energy Security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413784" y="3980855"/>
            <a:ext cx="661130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Biofuel production significantly reduces dependency on volatile fossil fuel imports, boosting national energy security.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844784" y="4891326"/>
            <a:ext cx="393978" cy="39397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910387" y="4924127"/>
            <a:ext cx="26265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413784" y="4951452"/>
            <a:ext cx="249840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Utilizes Marginal Land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413784" y="5400080"/>
            <a:ext cx="661130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Algae ponds use non-arable, barren land and even wastewater, avoiding competition with food crops.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844784" y="6310551"/>
            <a:ext cx="393978" cy="39397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6910387" y="6343352"/>
            <a:ext cx="26265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13784" y="6370677"/>
            <a:ext cx="300537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Creates Rural Employment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413784" y="6819305"/>
            <a:ext cx="661130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New, high-tech agricultural sector fosters sustainable employment opportunities in rural areas.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A9DB14-CC18-E3DF-B12B-745C7B171722}"/>
              </a:ext>
            </a:extLst>
          </p:cNvPr>
          <p:cNvSpPr/>
          <p:nvPr/>
        </p:nvSpPr>
        <p:spPr>
          <a:xfrm>
            <a:off x="12690088" y="7616283"/>
            <a:ext cx="1795346" cy="5603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1611273"/>
            <a:ext cx="9138404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See It In Action: Prototype Showcase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2618780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have developed a working, dynamic prototype to validate the AI models and demonstrate the user-friendly interface.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3" y="3281839"/>
            <a:ext cx="4308277" cy="235898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02" y="3281839"/>
            <a:ext cx="4308277" cy="235898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441" y="3281839"/>
            <a:ext cx="4308277" cy="23589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7943" y="5989439"/>
            <a:ext cx="13254514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ability to instantly visualize cost implications in </a:t>
            </a:r>
            <a:r>
              <a:rPr lang="en-US" sz="1500" dirty="0">
                <a:solidFill>
                  <a:srgbClr val="E1E1D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₹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(Indian Rupees) is a core feature that makes this tool immediately actionable and relevant to local farmers.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1CB17A-5D43-BB13-9C1D-E69D0CF10DC0}"/>
              </a:ext>
            </a:extLst>
          </p:cNvPr>
          <p:cNvSpPr/>
          <p:nvPr/>
        </p:nvSpPr>
        <p:spPr>
          <a:xfrm>
            <a:off x="12734693" y="7605132"/>
            <a:ext cx="1784195" cy="546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745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Mohd Ali Khan</dc:creator>
  <cp:lastModifiedBy>Mohd Ali Khan</cp:lastModifiedBy>
  <cp:revision>2</cp:revision>
  <dcterms:created xsi:type="dcterms:W3CDTF">2025-11-07T07:50:07Z</dcterms:created>
  <dcterms:modified xsi:type="dcterms:W3CDTF">2025-11-07T08:01:34Z</dcterms:modified>
</cp:coreProperties>
</file>